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4B48E-30CE-4503-A144-97E84B6A667F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0C758-962E-40CD-A64F-28E7A550E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0C758-962E-40CD-A64F-28E7A550EE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5B1BB2-D1F6-452F-8536-1F811535391C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53871A-0A59-4730-8902-BC094560AA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Курс итальянского языка</a:t>
            </a:r>
          </a:p>
          <a:p>
            <a:r>
              <a:rPr lang="ru-RU" dirty="0" smtClean="0"/>
              <a:t>«Поездка в Италию»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Общество Данте Алигьери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Lenovo\Desktop\портрет данте алигьери_files\Dant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290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Прошедшее длительное;</a:t>
            </a:r>
          </a:p>
          <a:p>
            <a:r>
              <a:rPr lang="ru-RU" dirty="0" smtClean="0"/>
              <a:t>Употребление артикля в конструкции  </a:t>
            </a:r>
            <a:r>
              <a:rPr lang="en-US" dirty="0" err="1" smtClean="0"/>
              <a:t>avere</a:t>
            </a:r>
            <a:r>
              <a:rPr lang="en-US" dirty="0" smtClean="0"/>
              <a:t> + </a:t>
            </a:r>
            <a:r>
              <a:rPr lang="ru-RU" dirty="0" smtClean="0"/>
              <a:t>существительное;</a:t>
            </a:r>
          </a:p>
          <a:p>
            <a:r>
              <a:rPr lang="ru-RU" dirty="0" smtClean="0"/>
              <a:t>Конструкции с глаголом </a:t>
            </a:r>
            <a:r>
              <a:rPr lang="en-US" dirty="0" smtClean="0"/>
              <a:t>fare.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Здоровье, посещение врача, больница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Условное  наклонение;</a:t>
            </a:r>
          </a:p>
          <a:p>
            <a:r>
              <a:rPr lang="ru-RU" dirty="0" smtClean="0"/>
              <a:t>Прочие формы выражения вежливости;</a:t>
            </a:r>
          </a:p>
          <a:p>
            <a:r>
              <a:rPr lang="ru-RU" dirty="0" smtClean="0"/>
              <a:t>Меры измерения;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Покупки, одежда, мода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пройденного грамматического материала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Свободное время, спорт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окончании курса вы сможете  спокойно передвигаться по стране , ориентироваться в любых бытовых ситуациях, совершать покупки, выбирать лучшие рестораны, осуществлять общение с официальными инстанциями, контактировать с местным населением.</a:t>
            </a:r>
          </a:p>
          <a:p>
            <a:r>
              <a:rPr lang="ru-RU" dirty="0" smtClean="0"/>
              <a:t>Курс рассчитан преимущественно на </a:t>
            </a:r>
            <a:r>
              <a:rPr lang="ru-RU" dirty="0" smtClean="0"/>
              <a:t>и</a:t>
            </a:r>
            <a:r>
              <a:rPr lang="ru-RU" dirty="0" smtClean="0"/>
              <a:t>зучение и отработку тематической лексики с прохождением минимального необходимого грамматического материала.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обучения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Киселев Г.П. «Итальянский без преподавателя»;</a:t>
            </a:r>
          </a:p>
          <a:p>
            <a:r>
              <a:rPr lang="ru-RU" dirty="0" err="1" smtClean="0"/>
              <a:t>Буэно</a:t>
            </a:r>
            <a:r>
              <a:rPr lang="ru-RU" dirty="0" smtClean="0"/>
              <a:t> Т. «Разговорный итальянский для начинающих»;</a:t>
            </a:r>
          </a:p>
          <a:p>
            <a:r>
              <a:rPr lang="ru-RU" dirty="0" err="1" smtClean="0"/>
              <a:t>Буэно</a:t>
            </a:r>
            <a:r>
              <a:rPr lang="ru-RU" dirty="0" smtClean="0"/>
              <a:t> Т. «Самоучитель современного итальянского разговорного языка»;</a:t>
            </a:r>
          </a:p>
          <a:p>
            <a:r>
              <a:rPr lang="ru-RU" dirty="0" err="1" smtClean="0"/>
              <a:t>Буэно</a:t>
            </a:r>
            <a:r>
              <a:rPr lang="ru-RU" dirty="0" smtClean="0"/>
              <a:t> Т. «Итальянский язык. Самые необходимые слова и фразы»;</a:t>
            </a:r>
          </a:p>
          <a:p>
            <a:r>
              <a:rPr lang="ru-RU" dirty="0" smtClean="0"/>
              <a:t>Кузьминова И.В.</a:t>
            </a:r>
            <a:r>
              <a:rPr lang="en-US" dirty="0" smtClean="0"/>
              <a:t>,</a:t>
            </a:r>
            <a:r>
              <a:rPr lang="ru-RU" dirty="0" smtClean="0"/>
              <a:t> Вишневецкая Е.В. «</a:t>
            </a:r>
            <a:r>
              <a:rPr lang="en-US" dirty="0" err="1" smtClean="0"/>
              <a:t>Parliamo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italiano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«Поездка а Италию» состоит из 10 тематических разделов:</a:t>
            </a:r>
          </a:p>
          <a:p>
            <a:r>
              <a:rPr lang="ru-RU" dirty="0"/>
              <a:t>1. Приветствие, </a:t>
            </a:r>
            <a:r>
              <a:rPr lang="ru-RU" dirty="0" smtClean="0"/>
              <a:t>знакомство;</a:t>
            </a:r>
            <a:endParaRPr lang="ru-RU" dirty="0"/>
          </a:p>
          <a:p>
            <a:r>
              <a:rPr lang="ru-RU" dirty="0"/>
              <a:t>2. Личные данные, внешность, </a:t>
            </a:r>
            <a:r>
              <a:rPr lang="ru-RU" dirty="0" smtClean="0"/>
              <a:t>семья;</a:t>
            </a:r>
            <a:endParaRPr lang="ru-RU" dirty="0"/>
          </a:p>
          <a:p>
            <a:r>
              <a:rPr lang="ru-RU" dirty="0"/>
              <a:t>3. Путешествие, </a:t>
            </a:r>
            <a:r>
              <a:rPr lang="ru-RU" dirty="0" smtClean="0"/>
              <a:t>бронирование гостиницы, время, дни недели;</a:t>
            </a:r>
            <a:endParaRPr lang="ru-RU" dirty="0"/>
          </a:p>
          <a:p>
            <a:r>
              <a:rPr lang="ru-RU" dirty="0"/>
              <a:t>4. Транспорт, прокат </a:t>
            </a:r>
            <a:r>
              <a:rPr lang="ru-RU" dirty="0" smtClean="0"/>
              <a:t>автомобиля, покупка и бронирование билетов;</a:t>
            </a:r>
            <a:endParaRPr lang="ru-RU" dirty="0"/>
          </a:p>
          <a:p>
            <a:r>
              <a:rPr lang="ru-RU" dirty="0"/>
              <a:t>5. Общение, благодарность, подтверждение, </a:t>
            </a:r>
            <a:r>
              <a:rPr lang="ru-RU" dirty="0" smtClean="0"/>
              <a:t>отказ;</a:t>
            </a:r>
            <a:endParaRPr lang="ru-RU" dirty="0"/>
          </a:p>
          <a:p>
            <a:r>
              <a:rPr lang="ru-RU" dirty="0"/>
              <a:t>6. </a:t>
            </a:r>
            <a:r>
              <a:rPr lang="ru-RU" dirty="0" smtClean="0"/>
              <a:t>Безопасность, общение с правоохранительными органами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7. Продукты питания, рестораны, приготовление </a:t>
            </a:r>
            <a:r>
              <a:rPr lang="ru-RU" dirty="0" smtClean="0"/>
              <a:t>пищи;</a:t>
            </a:r>
            <a:endParaRPr lang="ru-RU" dirty="0"/>
          </a:p>
          <a:p>
            <a:r>
              <a:rPr lang="ru-RU" dirty="0"/>
              <a:t>8.Здоровье, посещение врача, </a:t>
            </a:r>
            <a:r>
              <a:rPr lang="ru-RU" dirty="0" smtClean="0"/>
              <a:t>больница;</a:t>
            </a:r>
            <a:endParaRPr lang="ru-RU" dirty="0"/>
          </a:p>
          <a:p>
            <a:r>
              <a:rPr lang="ru-RU" dirty="0"/>
              <a:t>9. Покупки, одежда и </a:t>
            </a:r>
            <a:r>
              <a:rPr lang="ru-RU" dirty="0" smtClean="0"/>
              <a:t>мода;</a:t>
            </a:r>
            <a:endParaRPr lang="ru-RU" dirty="0"/>
          </a:p>
          <a:p>
            <a:r>
              <a:rPr lang="ru-RU" dirty="0"/>
              <a:t>10. Свободное время, </a:t>
            </a:r>
            <a:r>
              <a:rPr lang="ru-RU" dirty="0" smtClean="0"/>
              <a:t>спорт.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Содержание курса  </a:t>
            </a:r>
            <a:endParaRPr lang="ru-RU" dirty="0"/>
          </a:p>
        </p:txBody>
      </p:sp>
      <p:pic>
        <p:nvPicPr>
          <p:cNvPr id="2052" name="Picture 4" descr="C:\Users\Lenovo\Desktop\Los Siete Pecados Capitales y la Divina Comedia_thumb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14290"/>
            <a:ext cx="1285884" cy="1322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Приветствие, знакомство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r>
              <a:rPr lang="ru-RU" sz="2400" dirty="0"/>
              <a:t>Правила чтения, </a:t>
            </a:r>
            <a:r>
              <a:rPr lang="ru-RU" sz="2400" dirty="0" smtClean="0"/>
              <a:t>ударение;</a:t>
            </a:r>
            <a:endParaRPr lang="ru-RU" sz="2400" dirty="0"/>
          </a:p>
          <a:p>
            <a:r>
              <a:rPr lang="ru-RU" sz="2400" dirty="0" smtClean="0"/>
              <a:t>Местоимение; </a:t>
            </a:r>
            <a:endParaRPr lang="ru-RU" sz="2400" dirty="0"/>
          </a:p>
          <a:p>
            <a:r>
              <a:rPr lang="ru-RU" sz="2400" dirty="0" smtClean="0"/>
              <a:t>Глагол;</a:t>
            </a:r>
            <a:endParaRPr lang="ru-RU" sz="2400" dirty="0"/>
          </a:p>
          <a:p>
            <a:r>
              <a:rPr lang="ru-RU" sz="2400" dirty="0"/>
              <a:t>Настоящее время изъявительного </a:t>
            </a:r>
            <a:r>
              <a:rPr lang="ru-RU" sz="2400" dirty="0" smtClean="0"/>
              <a:t>наклонения;</a:t>
            </a:r>
            <a:endParaRPr lang="ru-RU" sz="2400" dirty="0"/>
          </a:p>
          <a:p>
            <a:r>
              <a:rPr lang="ru-RU" sz="2400" dirty="0"/>
              <a:t>Род и число имен </a:t>
            </a:r>
            <a:r>
              <a:rPr lang="ru-RU" sz="2400" dirty="0" smtClean="0"/>
              <a:t>существительных;</a:t>
            </a:r>
            <a:endParaRPr lang="ru-RU" sz="2400" dirty="0"/>
          </a:p>
          <a:p>
            <a:r>
              <a:rPr lang="ru-RU" sz="2400" dirty="0"/>
              <a:t>Прилагательное в роли </a:t>
            </a:r>
            <a:r>
              <a:rPr lang="ru-RU" sz="2400" dirty="0" smtClean="0"/>
              <a:t>определения;</a:t>
            </a:r>
            <a:endParaRPr lang="ru-RU" sz="2400" dirty="0"/>
          </a:p>
          <a:p>
            <a:r>
              <a:rPr lang="ru-RU" sz="2400" dirty="0" smtClean="0"/>
              <a:t>Формы </a:t>
            </a:r>
            <a:r>
              <a:rPr lang="ru-RU" sz="2400" dirty="0"/>
              <a:t>артикля</a:t>
            </a:r>
          </a:p>
          <a:p>
            <a:pPr marL="514350" indent="-514350"/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Тематические разделы включают в себя следующий грамматический материал</a:t>
            </a:r>
            <a:r>
              <a:rPr lang="ru-RU" sz="3600" dirty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ru-RU" sz="2400" dirty="0"/>
              <a:t>Возвратные </a:t>
            </a:r>
            <a:r>
              <a:rPr lang="ru-RU" sz="2400" dirty="0" smtClean="0"/>
              <a:t>глаголы </a:t>
            </a:r>
            <a:endParaRPr lang="ru-RU" sz="2400" dirty="0"/>
          </a:p>
          <a:p>
            <a:r>
              <a:rPr lang="ru-RU" sz="2400" dirty="0"/>
              <a:t>Порядок слов в предложении</a:t>
            </a:r>
          </a:p>
          <a:p>
            <a:r>
              <a:rPr lang="ru-RU" sz="2400" dirty="0"/>
              <a:t>Указательное местоимение </a:t>
            </a:r>
            <a:r>
              <a:rPr lang="en-US" sz="2400" dirty="0" err="1"/>
              <a:t>questo</a:t>
            </a:r>
            <a:endParaRPr lang="ru-RU" sz="2400" dirty="0"/>
          </a:p>
          <a:p>
            <a:r>
              <a:rPr lang="ru-RU" sz="2400" dirty="0"/>
              <a:t>Вопросительное предложение</a:t>
            </a:r>
          </a:p>
          <a:p>
            <a:r>
              <a:rPr lang="ru-RU" sz="2400" dirty="0"/>
              <a:t>Отрицательное предложение</a:t>
            </a:r>
          </a:p>
          <a:p>
            <a:r>
              <a:rPr lang="ru-RU" sz="2400" dirty="0"/>
              <a:t>Модальные глаголы</a:t>
            </a:r>
          </a:p>
          <a:p>
            <a:r>
              <a:rPr lang="ru-RU" sz="2400" dirty="0"/>
              <a:t>Числительные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Личные данные, внешность, семья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Неправильные глаголы</a:t>
            </a:r>
          </a:p>
          <a:p>
            <a:r>
              <a:rPr lang="ru-RU" sz="2400" dirty="0"/>
              <a:t>Предлоги</a:t>
            </a:r>
          </a:p>
          <a:p>
            <a:r>
              <a:rPr lang="ru-RU" sz="2400" dirty="0"/>
              <a:t>Оборот </a:t>
            </a:r>
            <a:r>
              <a:rPr lang="en-US" sz="2400" dirty="0"/>
              <a:t>c</a:t>
            </a:r>
            <a:r>
              <a:rPr lang="ru-RU" sz="2400" dirty="0"/>
              <a:t>’</a:t>
            </a:r>
            <a:r>
              <a:rPr lang="en-US" sz="2400" dirty="0"/>
              <a:t>e</a:t>
            </a:r>
            <a:r>
              <a:rPr lang="ru-RU" sz="2400" dirty="0"/>
              <a:t>’, </a:t>
            </a:r>
            <a:r>
              <a:rPr lang="en-US" sz="2400" dirty="0" err="1"/>
              <a:t>cisono</a:t>
            </a:r>
            <a:endParaRPr lang="ru-RU" sz="2400" dirty="0"/>
          </a:p>
          <a:p>
            <a:r>
              <a:rPr lang="ru-RU" sz="2400" dirty="0"/>
              <a:t>Употребление </a:t>
            </a:r>
            <a:r>
              <a:rPr lang="en-US" sz="2400" dirty="0"/>
              <a:t>molto</a:t>
            </a:r>
            <a:r>
              <a:rPr lang="ru-RU" sz="2400" dirty="0"/>
              <a:t>, </a:t>
            </a:r>
            <a:r>
              <a:rPr lang="en-US" sz="2400" dirty="0" err="1"/>
              <a:t>poco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3. Путешествие, бронирование </a:t>
            </a:r>
            <a:r>
              <a:rPr lang="ru-RU" sz="3600" dirty="0" smtClean="0"/>
              <a:t>гостиницы, время, дни недели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043890" cy="1833562"/>
          </a:xfrm>
        </p:spPr>
        <p:txBody>
          <a:bodyPr/>
          <a:lstStyle/>
          <a:p>
            <a:r>
              <a:rPr lang="ru-RU" dirty="0" smtClean="0"/>
              <a:t>Притяжательные </a:t>
            </a:r>
            <a:r>
              <a:rPr lang="ru-RU" dirty="0" smtClean="0"/>
              <a:t>прилагательные</a:t>
            </a:r>
            <a:endParaRPr lang="ru-RU" dirty="0" smtClean="0"/>
          </a:p>
          <a:p>
            <a:r>
              <a:rPr lang="ru-RU" dirty="0" smtClean="0"/>
              <a:t>Употребление артикля с притяжательными прилагательными</a:t>
            </a:r>
          </a:p>
          <a:p>
            <a:r>
              <a:rPr lang="ru-RU" dirty="0" smtClean="0"/>
              <a:t>Значения предлогов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4. Транспорт, прокат </a:t>
            </a:r>
            <a:r>
              <a:rPr lang="ru-RU" sz="3600" dirty="0" smtClean="0"/>
              <a:t>автомобиля, покупка и бронирование билетов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Повелительное наклонение</a:t>
            </a:r>
          </a:p>
          <a:p>
            <a:r>
              <a:rPr lang="ru-RU" dirty="0" smtClean="0"/>
              <a:t>Неправильные глаголы в повелительном </a:t>
            </a:r>
            <a:r>
              <a:rPr lang="ru-RU" dirty="0" smtClean="0"/>
              <a:t>наклонении</a:t>
            </a:r>
          </a:p>
          <a:p>
            <a:r>
              <a:rPr lang="ru-RU" dirty="0" smtClean="0"/>
              <a:t>Степени сравнения прилагательных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5. Общение, благодарность, подтверждение, отказ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Прошедшее ближайшее</a:t>
            </a:r>
          </a:p>
          <a:p>
            <a:r>
              <a:rPr lang="ru-RU" dirty="0" smtClean="0"/>
              <a:t>Переходные и непереходные глаголы</a:t>
            </a:r>
          </a:p>
          <a:p>
            <a:r>
              <a:rPr lang="ru-RU" dirty="0" smtClean="0"/>
              <a:t>Причастие прошедшего времени</a:t>
            </a:r>
          </a:p>
          <a:p>
            <a:r>
              <a:rPr lang="ru-RU" dirty="0" smtClean="0"/>
              <a:t>Вспомогательные </a:t>
            </a:r>
            <a:r>
              <a:rPr lang="ru-RU" dirty="0" smtClean="0"/>
              <a:t>глаголы</a:t>
            </a:r>
            <a:endParaRPr lang="ru-RU" dirty="0" smtClean="0"/>
          </a:p>
          <a:p>
            <a:r>
              <a:rPr lang="ru-RU" dirty="0" smtClean="0"/>
              <a:t>Причастие прошедшего времени неправильных глаголов</a:t>
            </a:r>
          </a:p>
          <a:p>
            <a:r>
              <a:rPr lang="ru-RU" dirty="0" smtClean="0"/>
              <a:t>Употребление конструкции </a:t>
            </a:r>
            <a:r>
              <a:rPr lang="en-US" dirty="0" smtClean="0"/>
              <a:t>Stare</a:t>
            </a:r>
            <a:r>
              <a:rPr lang="ru-RU" dirty="0" smtClean="0"/>
              <a:t> </a:t>
            </a:r>
            <a:r>
              <a:rPr lang="en-US" dirty="0" smtClean="0"/>
              <a:t>per</a:t>
            </a:r>
            <a:r>
              <a:rPr lang="ru-RU" dirty="0" smtClean="0"/>
              <a:t> </a:t>
            </a:r>
            <a:r>
              <a:rPr lang="en-US" dirty="0" smtClean="0"/>
              <a:t>fare</a:t>
            </a:r>
            <a:r>
              <a:rPr lang="ru-RU" dirty="0" smtClean="0"/>
              <a:t> </a:t>
            </a:r>
            <a:r>
              <a:rPr lang="en-US" dirty="0" smtClean="0"/>
              <a:t>qc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Безопасность, общение с правоохранительными органами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конструкции </a:t>
            </a:r>
            <a:r>
              <a:rPr lang="en-US" dirty="0" err="1" smtClean="0"/>
              <a:t>c’e</a:t>
            </a:r>
            <a:r>
              <a:rPr lang="en-US" dirty="0" smtClean="0"/>
              <a:t>’/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endParaRPr lang="ru-RU" dirty="0" smtClean="0"/>
          </a:p>
          <a:p>
            <a:r>
              <a:rPr lang="ru-RU" dirty="0" smtClean="0"/>
              <a:t>Будущее </a:t>
            </a:r>
            <a:r>
              <a:rPr lang="ru-RU" dirty="0" smtClean="0"/>
              <a:t>простое</a:t>
            </a:r>
          </a:p>
          <a:p>
            <a:r>
              <a:rPr lang="ru-RU" dirty="0" smtClean="0"/>
              <a:t>Будущее сложное</a:t>
            </a:r>
          </a:p>
          <a:p>
            <a:r>
              <a:rPr lang="ru-RU" dirty="0" smtClean="0"/>
              <a:t>Употребление предлогов при обозначении отрезка времени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Продукты питания, рестораны, приготовление пищи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1601</TotalTime>
  <Words>452</Words>
  <Application>Microsoft Office PowerPoint</Application>
  <PresentationFormat>Экран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Общество Данте Алигьери </vt:lpstr>
      <vt:lpstr> Содержание курса  </vt:lpstr>
      <vt:lpstr>Тематические разделы включают в себя следующий грамматический материал:</vt:lpstr>
      <vt:lpstr>2. Личные данные, внешность, семья </vt:lpstr>
      <vt:lpstr>3. Путешествие, бронирование гостиницы, время, дни недели</vt:lpstr>
      <vt:lpstr>4. Транспорт, прокат автомобиля, покупка и бронирование билетов</vt:lpstr>
      <vt:lpstr>5. Общение, благодарность, подтверждение, отказ</vt:lpstr>
      <vt:lpstr>6. Безопасность, общение с правоохранительными органами</vt:lpstr>
      <vt:lpstr>7. Продукты питания, рестораны, приготовление пищи</vt:lpstr>
      <vt:lpstr>8. Здоровье, посещение врача, больница</vt:lpstr>
      <vt:lpstr>9. Покупки, одежда, мода</vt:lpstr>
      <vt:lpstr>10. Свободное время, спорт</vt:lpstr>
      <vt:lpstr>Итоги обучения</vt:lpstr>
      <vt:lpstr>Рекомендуемая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Данте Алигьери</dc:title>
  <dc:creator>Lenovo</dc:creator>
  <cp:lastModifiedBy>Lenovo</cp:lastModifiedBy>
  <cp:revision>40</cp:revision>
  <dcterms:created xsi:type="dcterms:W3CDTF">2017-01-04T08:32:05Z</dcterms:created>
  <dcterms:modified xsi:type="dcterms:W3CDTF">2017-01-06T12:42:30Z</dcterms:modified>
</cp:coreProperties>
</file>